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18"/>
  </p:notesMasterIdLst>
  <p:sldIdLst>
    <p:sldId id="256" r:id="rId5"/>
    <p:sldId id="258" r:id="rId6"/>
    <p:sldId id="263" r:id="rId7"/>
    <p:sldId id="265" r:id="rId8"/>
    <p:sldId id="264" r:id="rId9"/>
    <p:sldId id="259" r:id="rId10"/>
    <p:sldId id="266" r:id="rId11"/>
    <p:sldId id="267" r:id="rId12"/>
    <p:sldId id="268" r:id="rId13"/>
    <p:sldId id="269" r:id="rId14"/>
    <p:sldId id="261" r:id="rId15"/>
    <p:sldId id="262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J Stratton" initials="RJS" lastIdx="1" clrIdx="0">
    <p:extLst>
      <p:ext uri="{19B8F6BF-5375-455C-9EA6-DF929625EA0E}">
        <p15:presenceInfo xmlns:p15="http://schemas.microsoft.com/office/powerpoint/2012/main" userId="S::rjs447@nau.edu::caef7402-db12-4fe5-9343-39b3dce179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9FD64-1DC3-4AB7-AE62-A9DD204EB64C}" v="376" dt="2021-04-03T02:28:44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merald%20Palace\Desktop\NASA%20Calcs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Reynolds Number vs Mass Transfer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Sheet6!$R$5</c:f>
              <c:strCache>
                <c:ptCount val="1"/>
                <c:pt idx="0">
                  <c:v>Mass transfer H2O (m/s)</c:v>
                </c:pt>
              </c:strCache>
            </c:strRef>
          </c:tx>
          <c:spPr>
            <a:ln w="9525" cap="rnd">
              <a:solidFill>
                <a:schemeClr val="accent2">
                  <a:shade val="76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76000"/>
                      <a:tint val="96000"/>
                      <a:lumMod val="104000"/>
                    </a:schemeClr>
                  </a:gs>
                  <a:gs pos="100000">
                    <a:schemeClr val="accent2">
                      <a:shade val="76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>
                    <a:shade val="76000"/>
                  </a:schemeClr>
                </a:solidFill>
                <a:round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marker>
          <c:xVal>
            <c:numRef>
              <c:f>Sheet6!$Q$6:$Q$15</c:f>
              <c:numCache>
                <c:formatCode>0</c:formatCode>
                <c:ptCount val="10"/>
                <c:pt idx="0">
                  <c:v>126.47808911353124</c:v>
                </c:pt>
                <c:pt idx="1">
                  <c:v>252.95617822706248</c:v>
                </c:pt>
                <c:pt idx="2">
                  <c:v>379.43426734059375</c:v>
                </c:pt>
                <c:pt idx="3">
                  <c:v>505.91235645412496</c:v>
                </c:pt>
                <c:pt idx="4">
                  <c:v>632.39044556765623</c:v>
                </c:pt>
                <c:pt idx="5">
                  <c:v>758.8685346811875</c:v>
                </c:pt>
                <c:pt idx="6">
                  <c:v>885.34662379471865</c:v>
                </c:pt>
                <c:pt idx="7">
                  <c:v>1011.8247129082499</c:v>
                </c:pt>
                <c:pt idx="8">
                  <c:v>1138.3028020217812</c:v>
                </c:pt>
                <c:pt idx="9">
                  <c:v>1264.7808911353125</c:v>
                </c:pt>
              </c:numCache>
            </c:numRef>
          </c:xVal>
          <c:yVal>
            <c:numRef>
              <c:f>Sheet6!$R$6:$R$15</c:f>
              <c:numCache>
                <c:formatCode>0.000</c:formatCode>
                <c:ptCount val="10"/>
                <c:pt idx="0">
                  <c:v>3.7155082747412381E-2</c:v>
                </c:pt>
                <c:pt idx="1">
                  <c:v>4.7454982909038337E-2</c:v>
                </c:pt>
                <c:pt idx="2">
                  <c:v>5.4757301284157976E-2</c:v>
                </c:pt>
                <c:pt idx="3">
                  <c:v>6.0610157113805845E-2</c:v>
                </c:pt>
                <c:pt idx="4">
                  <c:v>6.5577468029117944E-2</c:v>
                </c:pt>
                <c:pt idx="5">
                  <c:v>6.9936778616533968E-2</c:v>
                </c:pt>
                <c:pt idx="6">
                  <c:v>7.3847847476159176E-2</c:v>
                </c:pt>
                <c:pt idx="7">
                  <c:v>7.7412126612747156E-2</c:v>
                </c:pt>
                <c:pt idx="8">
                  <c:v>8.0698569945530971E-2</c:v>
                </c:pt>
                <c:pt idx="9">
                  <c:v>8.3756444459985216E-2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25B-499F-9B9B-CB49CA2484C6}"/>
            </c:ext>
          </c:extLst>
        </c:ser>
        <c:ser>
          <c:idx val="1"/>
          <c:order val="1"/>
          <c:tx>
            <c:strRef>
              <c:f>Sheet6!$S$5</c:f>
              <c:strCache>
                <c:ptCount val="1"/>
                <c:pt idx="0">
                  <c:v>Mass transfer CO2 (m/s)</c:v>
                </c:pt>
              </c:strCache>
            </c:strRef>
          </c:tx>
          <c:spPr>
            <a:ln w="9525" cap="rnd">
              <a:solidFill>
                <a:schemeClr val="accent2">
                  <a:tint val="77000"/>
                </a:schemeClr>
              </a:solidFill>
              <a:round/>
            </a:ln>
            <a:effectLst>
              <a:outerShdw blurRad="508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tint val="77000"/>
                      <a:tint val="96000"/>
                      <a:lumMod val="104000"/>
                    </a:schemeClr>
                  </a:gs>
                  <a:gs pos="100000">
                    <a:schemeClr val="accent2">
                      <a:tint val="77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2">
                    <a:tint val="77000"/>
                  </a:schemeClr>
                </a:solidFill>
                <a:round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</c:spPr>
          </c:marker>
          <c:xVal>
            <c:numRef>
              <c:f>Sheet6!$Q$6:$Q$15</c:f>
              <c:numCache>
                <c:formatCode>0</c:formatCode>
                <c:ptCount val="10"/>
                <c:pt idx="0">
                  <c:v>126.47808911353124</c:v>
                </c:pt>
                <c:pt idx="1">
                  <c:v>252.95617822706248</c:v>
                </c:pt>
                <c:pt idx="2">
                  <c:v>379.43426734059375</c:v>
                </c:pt>
                <c:pt idx="3">
                  <c:v>505.91235645412496</c:v>
                </c:pt>
                <c:pt idx="4">
                  <c:v>632.39044556765623</c:v>
                </c:pt>
                <c:pt idx="5">
                  <c:v>758.8685346811875</c:v>
                </c:pt>
                <c:pt idx="6">
                  <c:v>885.34662379471865</c:v>
                </c:pt>
                <c:pt idx="7">
                  <c:v>1011.8247129082499</c:v>
                </c:pt>
                <c:pt idx="8">
                  <c:v>1138.3028020217812</c:v>
                </c:pt>
                <c:pt idx="9">
                  <c:v>1264.7808911353125</c:v>
                </c:pt>
              </c:numCache>
            </c:numRef>
          </c:xVal>
          <c:yVal>
            <c:numRef>
              <c:f>Sheet6!$S$6:$S$15</c:f>
              <c:numCache>
                <c:formatCode>0.000</c:formatCode>
                <c:ptCount val="10"/>
                <c:pt idx="0">
                  <c:v>2.6837773178026363E-2</c:v>
                </c:pt>
                <c:pt idx="1">
                  <c:v>3.4277573169140256E-2</c:v>
                </c:pt>
                <c:pt idx="2">
                  <c:v>3.9552166837992841E-2</c:v>
                </c:pt>
                <c:pt idx="3">
                  <c:v>4.3779788083452668E-2</c:v>
                </c:pt>
                <c:pt idx="4">
                  <c:v>4.7367764580669998E-2</c:v>
                </c:pt>
                <c:pt idx="5">
                  <c:v>5.0516571691476074E-2</c:v>
                </c:pt>
                <c:pt idx="6">
                  <c:v>5.3341605877292128E-2</c:v>
                </c:pt>
                <c:pt idx="7">
                  <c:v>5.5916147714844121E-2</c:v>
                </c:pt>
                <c:pt idx="8">
                  <c:v>5.8290003839113737E-2</c:v>
                </c:pt>
                <c:pt idx="9">
                  <c:v>6.0498760664759767E-2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5B-499F-9B9B-CB49CA2484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7118816"/>
        <c:axId val="437119800"/>
      </c:scatterChart>
      <c:valAx>
        <c:axId val="437118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Reynolds number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119800"/>
        <c:crosses val="autoZero"/>
        <c:crossBetween val="midCat"/>
      </c:valAx>
      <c:valAx>
        <c:axId val="437119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Mass Defusitvity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1188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D3F14-2169-4026-BB51-749F8F8689EB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BF079-7AE5-4115-BE6C-5D407CF83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9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 Meeting ID: 864 3136 6439</a:t>
            </a:r>
          </a:p>
          <a:p>
            <a:r>
              <a:rPr lang="en-US" dirty="0"/>
              <a:t>Passcode: y1V344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BF079-7AE5-4115-BE6C-5D407CF83A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7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https://www.climate.gov/news-features/understanding-climate/climate-change-atmospheric-carbon-dioxide#:~:text=The%20global%20average%20atmospheric%20carbon,plus%20or%20minus%200.1%20ppm.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BF079-7AE5-4115-BE6C-5D407CF83A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58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</a:rPr>
              <a:t>There are solid polymeric materials that have a charged spices in there back bone.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This generic diagram the cation is depicted as a sodium ion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When carbonate becomes dry in solid materials is hydrolyzes into bicarbonate and hydroxide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Hydroxide reacts with carbon dioxide</a:t>
            </a:r>
          </a:p>
          <a:p>
            <a:r>
              <a:rPr lang="en-US" sz="1200" dirty="0">
                <a:solidFill>
                  <a:srgbClr val="000000"/>
                </a:solidFill>
              </a:rPr>
              <a:t>When the bicarbonate become wet is </a:t>
            </a:r>
            <a:r>
              <a:rPr lang="en-US" sz="1200" dirty="0" err="1">
                <a:solidFill>
                  <a:srgbClr val="000000"/>
                </a:solidFill>
              </a:rPr>
              <a:t>dehydrolyzes</a:t>
            </a:r>
            <a:r>
              <a:rPr lang="en-US" sz="1200" dirty="0">
                <a:solidFill>
                  <a:srgbClr val="000000"/>
                </a:solidFill>
              </a:rPr>
              <a:t> going back to carbonate </a:t>
            </a:r>
          </a:p>
          <a:p>
            <a:r>
              <a:rPr lang="en-US" sz="1200" dirty="0">
                <a:solidFill>
                  <a:srgbClr val="000000"/>
                </a:solidFill>
              </a:rPr>
              <a:t>This research is focusing on this phenomenon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BF079-7AE5-4115-BE6C-5D407CF83A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0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50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8191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7574-0D65-4DB0-9263-29179106DEA3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7E9D38-3C80-485F-B435-62D1E7ADA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1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DF5E-038D-451A-B43A-64A561362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Direct Air Capture Using  Moisture Swing Chemistry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76409-F12F-4734-92D6-12D1443515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By: Ryan Stratton</a:t>
            </a:r>
          </a:p>
        </p:txBody>
      </p:sp>
    </p:spTree>
    <p:extLst>
      <p:ext uri="{BB962C8B-B14F-4D97-AF65-F5344CB8AC3E}">
        <p14:creationId xmlns:p14="http://schemas.microsoft.com/office/powerpoint/2010/main" val="228593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E5C4-B3A0-4D43-B96E-CFAB2CE1E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Fenics</a:t>
            </a:r>
            <a:r>
              <a:rPr lang="en-US" dirty="0"/>
              <a:t> Project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7F6CA-02ED-4C14-8237-4D432DFD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772287" cy="377762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Gmsh</a:t>
            </a:r>
            <a:r>
              <a:rPr lang="en-US" dirty="0"/>
              <a:t> file get exported out of </a:t>
            </a:r>
            <a:r>
              <a:rPr lang="en-US" dirty="0" err="1"/>
              <a:t>Gmsh</a:t>
            </a:r>
            <a:r>
              <a:rPr lang="en-US" dirty="0"/>
              <a:t> and into </a:t>
            </a:r>
            <a:r>
              <a:rPr lang="en-US" dirty="0" err="1"/>
              <a:t>Fenics</a:t>
            </a:r>
            <a:r>
              <a:rPr lang="en-US" dirty="0"/>
              <a:t> </a:t>
            </a:r>
          </a:p>
          <a:p>
            <a:r>
              <a:rPr lang="en-US" dirty="0"/>
              <a:t>To be able to create that finite element solver I use </a:t>
            </a:r>
            <a:r>
              <a:rPr lang="en-US" dirty="0" err="1"/>
              <a:t>Fenics</a:t>
            </a:r>
            <a:r>
              <a:rPr lang="en-US" dirty="0"/>
              <a:t> project which is coded in Python </a:t>
            </a:r>
          </a:p>
          <a:p>
            <a:r>
              <a:rPr lang="en-US" dirty="0"/>
              <a:t>The reason for this is that a single cylinder is not hard to solve for but when the geometry gets complex like the image to the right each fiber is dependent on one another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7BFA9-470C-434F-B1B8-095557690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2" t="9101" r="8304" b="7262"/>
          <a:stretch/>
        </p:blipFill>
        <p:spPr>
          <a:xfrm>
            <a:off x="7566664" y="1791604"/>
            <a:ext cx="4214401" cy="389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7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C9A8-5E44-4892-8C17-6C69FE97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721765"/>
            <a:ext cx="8911687" cy="1280890"/>
          </a:xfrm>
        </p:spPr>
        <p:txBody>
          <a:bodyPr/>
          <a:lstStyle/>
          <a:p>
            <a:r>
              <a:rPr lang="en-US" dirty="0"/>
              <a:t>Air Side Mass Transfer Resistance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9DB00-DF0C-4BBA-992A-5B89A8526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3223" y="1924333"/>
            <a:ext cx="4266879" cy="3777622"/>
          </a:xfrm>
        </p:spPr>
        <p:txBody>
          <a:bodyPr/>
          <a:lstStyle/>
          <a:p>
            <a:r>
              <a:rPr lang="en-US" dirty="0"/>
              <a:t>After completing the previous renderings, I analyzed the air side boundary condition using a Sherwood optimization</a:t>
            </a:r>
          </a:p>
          <a:p>
            <a:r>
              <a:rPr lang="en-US" dirty="0"/>
              <a:t>This was developed from using a heat transfer analogy, converting from </a:t>
            </a:r>
            <a:r>
              <a:rPr lang="en-US" dirty="0" err="1"/>
              <a:t>Prantl’s</a:t>
            </a:r>
            <a:r>
              <a:rPr lang="en-US" dirty="0"/>
              <a:t> and Nusselt’s numbers to Schmitt’s and Sherwood’s numbers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ECD210F-82F6-4626-846F-FDD2CA0DD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281399"/>
              </p:ext>
            </p:extLst>
          </p:nvPr>
        </p:nvGraphicFramePr>
        <p:xfrm>
          <a:off x="687388" y="1778720"/>
          <a:ext cx="6455196" cy="4066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610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F1D4-29E1-4218-8D51-FD8DF4A1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 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68E99-246F-410F-9BE4-DBB0F1A28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have been working on creating files in Solidworks to be able to analyze systems in </a:t>
            </a:r>
            <a:r>
              <a:rPr lang="en-US" dirty="0" err="1"/>
              <a:t>Fenics</a:t>
            </a:r>
            <a:endParaRPr lang="en-US" dirty="0"/>
          </a:p>
          <a:p>
            <a:r>
              <a:rPr lang="en-US" dirty="0"/>
              <a:t>Using </a:t>
            </a:r>
            <a:r>
              <a:rPr lang="en-US" dirty="0" err="1"/>
              <a:t>Gmsh</a:t>
            </a:r>
            <a:r>
              <a:rPr lang="en-US" dirty="0"/>
              <a:t> I can define boundary conditions for </a:t>
            </a:r>
            <a:r>
              <a:rPr lang="en-US" dirty="0" err="1"/>
              <a:t>Fenics</a:t>
            </a:r>
            <a:r>
              <a:rPr lang="en-US" dirty="0"/>
              <a:t> when solving partial differential equations</a:t>
            </a:r>
          </a:p>
          <a:p>
            <a:r>
              <a:rPr lang="en-US" dirty="0"/>
              <a:t>As well as working the air side mass transfer of the system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38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091AD-38A0-4661-9B9A-AC585FEC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A1F00-3EB4-4885-8F6B-35A949F3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Organizations funding the project</a:t>
            </a:r>
          </a:p>
          <a:p>
            <a:pPr lvl="1"/>
            <a:r>
              <a:rPr lang="en-US"/>
              <a:t>U.S. Department of Energy </a:t>
            </a:r>
          </a:p>
          <a:p>
            <a:pPr lvl="2"/>
            <a:r>
              <a:rPr lang="en-US"/>
              <a:t>Advanced Research Projects Agency-Energy (ARPA-E)</a:t>
            </a:r>
          </a:p>
          <a:p>
            <a:pPr lvl="1"/>
            <a:r>
              <a:rPr lang="en-US"/>
              <a:t>NASA Space Grant Consortium</a:t>
            </a:r>
          </a:p>
          <a:p>
            <a:r>
              <a:rPr lang="en-US"/>
              <a:t>Advisor </a:t>
            </a:r>
          </a:p>
          <a:p>
            <a:pPr lvl="1"/>
            <a:r>
              <a:rPr lang="en-US"/>
              <a:t>Dr. Jenifer Wade</a:t>
            </a:r>
          </a:p>
          <a:p>
            <a:pPr lvl="2"/>
            <a:r>
              <a:rPr lang="en-US"/>
              <a:t>Mechanical Engineering, Northern Arizona University 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1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51134-94E9-4776-AC6A-76F0F2D1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4781" y="186885"/>
            <a:ext cx="8911687" cy="1280890"/>
          </a:xfrm>
        </p:spPr>
        <p:txBody>
          <a:bodyPr/>
          <a:lstStyle/>
          <a:p>
            <a:r>
              <a:rPr lang="en-US" dirty="0"/>
              <a:t>Overall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F788E-8798-486B-8B5A-D7180E8B2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856922"/>
            <a:ext cx="8915400" cy="3777622"/>
          </a:xfrm>
        </p:spPr>
        <p:txBody>
          <a:bodyPr/>
          <a:lstStyle/>
          <a:p>
            <a:r>
              <a:rPr lang="en-US" dirty="0"/>
              <a:t>Problem, carbon dioxide concentrations are rising</a:t>
            </a:r>
          </a:p>
          <a:p>
            <a:r>
              <a:rPr lang="en-US" dirty="0"/>
              <a:t>Goal of this projects is to create a passive system to collect carbon dioxide form the atmosphere for long term storage under ground</a:t>
            </a:r>
          </a:p>
          <a:p>
            <a:r>
              <a:rPr lang="en-US" dirty="0"/>
              <a:t>The system being created is similar to a tree that scrubs the air</a:t>
            </a:r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5AE912-0804-4EE1-8848-76A3037D1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8" t="2709" r="3308" b="4634"/>
          <a:stretch/>
        </p:blipFill>
        <p:spPr>
          <a:xfrm>
            <a:off x="2751365" y="2430870"/>
            <a:ext cx="6689270" cy="381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6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77A42-9199-4D06-8C9C-2EDF446D5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8185536" cy="706979"/>
          </a:xfrm>
        </p:spPr>
        <p:txBody>
          <a:bodyPr>
            <a:normAutofit/>
          </a:bodyPr>
          <a:lstStyle/>
          <a:p>
            <a:r>
              <a:rPr lang="en-US" sz="3200" dirty="0"/>
              <a:t>Moister Swing Phenomenon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168F4B-28FC-473A-B1FD-BD1B252558CE}"/>
              </a:ext>
            </a:extLst>
          </p:cNvPr>
          <p:cNvGrpSpPr/>
          <p:nvPr/>
        </p:nvGrpSpPr>
        <p:grpSpPr>
          <a:xfrm>
            <a:off x="6367127" y="1661185"/>
            <a:ext cx="5599383" cy="3820549"/>
            <a:chOff x="3234331" y="2745733"/>
            <a:chExt cx="6364745" cy="38076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1FF381-D19F-4AEF-A960-3199787C6262}"/>
                </a:ext>
              </a:extLst>
            </p:cNvPr>
            <p:cNvGrpSpPr/>
            <p:nvPr/>
          </p:nvGrpSpPr>
          <p:grpSpPr>
            <a:xfrm>
              <a:off x="3234331" y="2745733"/>
              <a:ext cx="6364745" cy="3807605"/>
              <a:chOff x="3234331" y="2745733"/>
              <a:chExt cx="6364745" cy="380760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2959A7A-F5D5-4906-AC44-95E7BECBCFDE}"/>
                  </a:ext>
                </a:extLst>
              </p:cNvPr>
              <p:cNvGrpSpPr/>
              <p:nvPr/>
            </p:nvGrpSpPr>
            <p:grpSpPr>
              <a:xfrm>
                <a:off x="3234331" y="2745733"/>
                <a:ext cx="6364745" cy="3807605"/>
                <a:chOff x="3234331" y="2745733"/>
                <a:chExt cx="6364745" cy="3807605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D49837D-22EF-4181-A80E-8308D92191D5}"/>
                    </a:ext>
                  </a:extLst>
                </p:cNvPr>
                <p:cNvGrpSpPr/>
                <p:nvPr/>
              </p:nvGrpSpPr>
              <p:grpSpPr>
                <a:xfrm>
                  <a:off x="3234331" y="2745733"/>
                  <a:ext cx="6364745" cy="3807605"/>
                  <a:chOff x="3234331" y="2745733"/>
                  <a:chExt cx="6364745" cy="3807605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9D66366E-8276-4291-AE1C-71F455E1C67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3234331" y="2745733"/>
                    <a:ext cx="6364745" cy="3807605"/>
                  </a:xfrm>
                  <a:prstGeom prst="rect">
                    <a:avLst/>
                  </a:prstGeom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6F5F80E-BC83-4AB9-A21B-31D00F359E0D}"/>
                      </a:ext>
                    </a:extLst>
                  </p:cNvPr>
                  <p:cNvSpPr/>
                  <p:nvPr/>
                </p:nvSpPr>
                <p:spPr>
                  <a:xfrm>
                    <a:off x="3234331" y="5361885"/>
                    <a:ext cx="1177871" cy="8700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900EFFEB-E3B1-460C-8E24-3ABCD54AB850}"/>
                      </a:ext>
                    </a:extLst>
                  </p:cNvPr>
                  <p:cNvSpPr/>
                  <p:nvPr/>
                </p:nvSpPr>
                <p:spPr>
                  <a:xfrm>
                    <a:off x="8229599" y="3755254"/>
                    <a:ext cx="133267" cy="16779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38C6E360-E1ED-4EE5-BB0E-CB4674E3B346}"/>
                      </a:ext>
                    </a:extLst>
                  </p:cNvPr>
                  <p:cNvSpPr/>
                  <p:nvPr/>
                </p:nvSpPr>
                <p:spPr>
                  <a:xfrm>
                    <a:off x="8315417" y="5538951"/>
                    <a:ext cx="133265" cy="46212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2254F528-036B-4499-B3A9-68CCAF9EB12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836923" y="5487502"/>
                    <a:ext cx="125089" cy="138145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D1B840B-8513-4B01-A501-FA2D2D774CE4}"/>
                    </a:ext>
                  </a:extLst>
                </p:cNvPr>
                <p:cNvSpPr/>
                <p:nvPr/>
              </p:nvSpPr>
              <p:spPr>
                <a:xfrm rot="5400000">
                  <a:off x="8684580" y="2916270"/>
                  <a:ext cx="133267" cy="16779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C5FDCE-9E78-4F19-A4EB-D63E214CE0ED}"/>
                  </a:ext>
                </a:extLst>
              </p:cNvPr>
              <p:cNvSpPr/>
              <p:nvPr/>
            </p:nvSpPr>
            <p:spPr>
              <a:xfrm rot="5400000">
                <a:off x="8673118" y="4848496"/>
                <a:ext cx="1257111" cy="594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9DD56F-E9ED-48BB-83E2-41EF257A0FEF}"/>
                </a:ext>
              </a:extLst>
            </p:cNvPr>
            <p:cNvSpPr/>
            <p:nvPr/>
          </p:nvSpPr>
          <p:spPr>
            <a:xfrm rot="5400000">
              <a:off x="8726015" y="4548466"/>
              <a:ext cx="1257111" cy="48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A58E50-7F47-421F-B032-26D10FFD9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10" y="1442621"/>
            <a:ext cx="588645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91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8F7E-DB04-4404-9122-807917B6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16" y="347752"/>
            <a:ext cx="8911687" cy="1280890"/>
          </a:xfrm>
        </p:spPr>
        <p:txBody>
          <a:bodyPr/>
          <a:lstStyle/>
          <a:p>
            <a:r>
              <a:rPr lang="en-US" dirty="0"/>
              <a:t>Governing Equation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E6EF15A-1849-4A29-9454-E3B8BC22B336}"/>
              </a:ext>
            </a:extLst>
          </p:cNvPr>
          <p:cNvGrpSpPr/>
          <p:nvPr/>
        </p:nvGrpSpPr>
        <p:grpSpPr>
          <a:xfrm>
            <a:off x="7057767" y="1831365"/>
            <a:ext cx="3684233" cy="3817398"/>
            <a:chOff x="8105313" y="1757779"/>
            <a:chExt cx="3684233" cy="3817398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EC4C69-AD9A-45A2-87DB-0BEBB9FBB89A}"/>
                </a:ext>
              </a:extLst>
            </p:cNvPr>
            <p:cNvSpPr/>
            <p:nvPr/>
          </p:nvSpPr>
          <p:spPr>
            <a:xfrm>
              <a:off x="8105313" y="1757779"/>
              <a:ext cx="3684233" cy="3817398"/>
            </a:xfrm>
            <a:prstGeom prst="rec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696B70-BA59-4F8F-93D4-552F3507CF95}"/>
                    </a:ext>
                  </a:extLst>
                </p:cNvPr>
                <p:cNvSpPr/>
                <p:nvPr/>
              </p:nvSpPr>
              <p:spPr>
                <a:xfrm>
                  <a:off x="8176334" y="1834540"/>
                  <a:ext cx="2836930" cy="609077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4696B70-BA59-4F8F-93D4-552F3507CF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334" y="1834540"/>
                  <a:ext cx="2836930" cy="6090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B76ECDE-FB32-4322-85F2-B6D43225E0E6}"/>
                    </a:ext>
                  </a:extLst>
                </p:cNvPr>
                <p:cNvSpPr txBox="1"/>
                <p:nvPr/>
              </p:nvSpPr>
              <p:spPr>
                <a:xfrm>
                  <a:off x="8140823" y="2627790"/>
                  <a:ext cx="3613212" cy="258532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Electrical potentials (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/>
                        <m:t>∇</m:t>
                      </m:r>
                      <m:r>
                        <a:rPr lang="en-US" i="1"/>
                        <m:t>𝜙</m:t>
                      </m:r>
                      <m:r>
                        <a:rPr lang="en-US" i="1"/>
                        <m:t>)</m:t>
                      </m:r>
                    </m:oMath>
                  </a14:m>
                  <a:endParaRPr lang="en-US" dirty="0"/>
                </a:p>
                <a:p>
                  <a:r>
                    <a:rPr lang="en-US" dirty="0"/>
                    <a:t>Flux (J</a:t>
                  </a:r>
                  <a:r>
                    <a:rPr lang="en-US" baseline="-25000" dirty="0"/>
                    <a:t>i</a:t>
                  </a:r>
                  <a:r>
                    <a:rPr lang="en-US" dirty="0"/>
                    <a:t>) </a:t>
                  </a:r>
                </a:p>
                <a:p>
                  <a:r>
                    <a:rPr lang="en-US" dirty="0"/>
                    <a:t>Electrical field (</a:t>
                  </a:r>
                  <a14:m>
                    <m:oMath xmlns:m="http://schemas.openxmlformats.org/officeDocument/2006/math">
                      <m:r>
                        <a:rPr lang="en-US" i="1"/>
                        <m:t>𝜙</m:t>
                      </m:r>
                    </m:oMath>
                  </a14:m>
                  <a:r>
                    <a:rPr lang="en-US" dirty="0"/>
                    <a:t>) </a:t>
                  </a:r>
                </a:p>
                <a:p>
                  <a:r>
                    <a:rPr lang="en-US" dirty="0"/>
                    <a:t>Concentration of species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</a:rPr>
                          </m:ctrlPr>
                        </m:sSubPr>
                        <m:e>
                          <m:r>
                            <a:rPr lang="en-US" i="1"/>
                            <m:t>𝑛</m:t>
                          </m:r>
                        </m:e>
                        <m:sub>
                          <m:r>
                            <a:rPr lang="en-US" i="1"/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)</a:t>
                  </a:r>
                </a:p>
                <a:p>
                  <a:r>
                    <a:rPr lang="en-US" dirty="0"/>
                    <a:t>Diffusion coefficients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</a:rPr>
                          </m:ctrlPr>
                        </m:sSubPr>
                        <m:e>
                          <m:r>
                            <a:rPr lang="en-US" i="1"/>
                            <m:t>𝐷</m:t>
                          </m:r>
                        </m:e>
                        <m:sub>
                          <m:r>
                            <a:rPr lang="en-US" i="1"/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)</a:t>
                  </a:r>
                  <a:br>
                    <a:rPr lang="en-US" dirty="0"/>
                  </a:br>
                  <a:r>
                    <a:rPr lang="en-US" dirty="0"/>
                    <a:t>Species Charge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836967"/>
                              </a:solidFill>
                            </a:rPr>
                          </m:ctrlPr>
                        </m:sSubPr>
                        <m:e>
                          <m:r>
                            <a:rPr lang="en-US" i="1"/>
                            <m:t>𝑍</m:t>
                          </m:r>
                        </m:e>
                        <m:sub>
                          <m:r>
                            <a:rPr lang="en-US" i="1"/>
                            <m:t>𝑖</m:t>
                          </m:r>
                        </m:sub>
                      </m:sSub>
                    </m:oMath>
                  </a14:m>
                  <a:r>
                    <a:rPr lang="en-US" dirty="0"/>
                    <a:t>)</a:t>
                  </a:r>
                </a:p>
                <a:p>
                  <a:r>
                    <a:rPr lang="en-US" dirty="0"/>
                    <a:t>Faraday’s constant (F)</a:t>
                  </a:r>
                </a:p>
                <a:p>
                  <a:r>
                    <a:rPr lang="en-US" dirty="0"/>
                    <a:t>Ideal gas constant (R)</a:t>
                  </a:r>
                </a:p>
                <a:p>
                  <a:r>
                    <a:rPr lang="en-US" dirty="0"/>
                    <a:t>Temperature (T)</a:t>
                  </a: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B76ECDE-FB32-4322-85F2-B6D43225E0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0823" y="2627790"/>
                  <a:ext cx="3613212" cy="2585323"/>
                </a:xfrm>
                <a:prstGeom prst="rect">
                  <a:avLst/>
                </a:prstGeom>
                <a:blipFill>
                  <a:blip r:embed="rId3"/>
                  <a:stretch>
                    <a:fillRect l="-1520" t="-1179" b="-2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C2FDE4C5-FCCF-4234-9F6C-20E8DB72E308}"/>
              </a:ext>
            </a:extLst>
          </p:cNvPr>
          <p:cNvSpPr txBox="1">
            <a:spLocks/>
          </p:cNvSpPr>
          <p:nvPr/>
        </p:nvSpPr>
        <p:spPr>
          <a:xfrm>
            <a:off x="1025127" y="2878176"/>
            <a:ext cx="5070873" cy="103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5500" dirty="0"/>
              <a:t>Moisture-Swing: </a:t>
            </a:r>
            <a:r>
              <a:rPr lang="en-US" sz="5500" dirty="0">
                <a:solidFill>
                  <a:schemeClr val="accent5">
                    <a:lumMod val="75000"/>
                  </a:schemeClr>
                </a:solidFill>
              </a:rPr>
              <a:t>(wet) </a:t>
            </a:r>
            <a:r>
              <a:rPr lang="en-US" sz="5500" dirty="0"/>
              <a:t>CO</a:t>
            </a:r>
            <a:r>
              <a:rPr lang="en-US" sz="5500" baseline="-25000" dirty="0"/>
              <a:t>3</a:t>
            </a:r>
            <a:r>
              <a:rPr lang="en-US" sz="5500" baseline="30000" dirty="0"/>
              <a:t>2-</a:t>
            </a:r>
            <a:r>
              <a:rPr lang="en-US" sz="5500" dirty="0"/>
              <a:t> + H</a:t>
            </a:r>
            <a:r>
              <a:rPr lang="en-US" sz="5500" baseline="-25000" dirty="0"/>
              <a:t>2</a:t>
            </a:r>
            <a:r>
              <a:rPr lang="en-US" sz="5500" dirty="0"/>
              <a:t>O = HCO</a:t>
            </a:r>
            <a:r>
              <a:rPr lang="en-US" sz="5500" baseline="-25000" dirty="0"/>
              <a:t>3</a:t>
            </a:r>
            <a:r>
              <a:rPr lang="en-US" sz="5500" baseline="30000" dirty="0"/>
              <a:t>-</a:t>
            </a:r>
            <a:r>
              <a:rPr lang="en-US" sz="5500" dirty="0"/>
              <a:t> + OH</a:t>
            </a:r>
            <a:r>
              <a:rPr lang="en-US" sz="5500" baseline="30000" dirty="0"/>
              <a:t>- </a:t>
            </a:r>
            <a:r>
              <a:rPr lang="en-US" sz="5500" dirty="0">
                <a:solidFill>
                  <a:schemeClr val="accent5">
                    <a:lumMod val="75000"/>
                  </a:schemeClr>
                </a:solidFill>
              </a:rPr>
              <a:t>(dry)</a:t>
            </a:r>
          </a:p>
          <a:p>
            <a:pPr marL="0" indent="0">
              <a:buFont typeface="Wingdings 3" charset="2"/>
              <a:buNone/>
            </a:pPr>
            <a:r>
              <a:rPr lang="en-US" sz="55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marL="0" indent="0">
              <a:buFont typeface="Wingdings 3" charset="2"/>
              <a:buNone/>
            </a:pPr>
            <a:r>
              <a:rPr lang="en-US" sz="5500" dirty="0"/>
              <a:t>CO</a:t>
            </a:r>
            <a:r>
              <a:rPr lang="en-US" sz="5500" baseline="-25000" dirty="0"/>
              <a:t>2 </a:t>
            </a:r>
            <a:r>
              <a:rPr lang="en-US" sz="5500" dirty="0"/>
              <a:t>Reaction:    CO</a:t>
            </a:r>
            <a:r>
              <a:rPr lang="en-US" sz="5500" baseline="-25000" dirty="0"/>
              <a:t>2</a:t>
            </a:r>
            <a:r>
              <a:rPr lang="en-US" sz="5500" dirty="0"/>
              <a:t> + OH</a:t>
            </a:r>
            <a:r>
              <a:rPr lang="en-US" sz="5500" baseline="30000" dirty="0"/>
              <a:t>-</a:t>
            </a:r>
            <a:r>
              <a:rPr lang="en-US" sz="5500" dirty="0"/>
              <a:t> = HCO</a:t>
            </a:r>
            <a:r>
              <a:rPr lang="en-US" sz="5500" baseline="-25000" dirty="0"/>
              <a:t>3</a:t>
            </a:r>
            <a:r>
              <a:rPr lang="en-US" sz="5500" baseline="30000" dirty="0"/>
              <a:t>-</a:t>
            </a:r>
          </a:p>
          <a:p>
            <a:pPr marL="0" indent="0">
              <a:buFont typeface="Wingdings 3" charset="2"/>
              <a:buNone/>
            </a:pPr>
            <a:endParaRPr lang="en-US" sz="2800" dirty="0"/>
          </a:p>
          <a:p>
            <a:pPr marL="0" indent="0">
              <a:buFont typeface="Wingdings 3" charset="2"/>
              <a:buNone/>
            </a:pPr>
            <a:endParaRPr lang="en-US" sz="2800" baseline="30000" dirty="0"/>
          </a:p>
          <a:p>
            <a:pPr marL="457200" lvl="1" indent="0">
              <a:buFont typeface="Wingdings 3" charset="2"/>
              <a:buNone/>
            </a:pPr>
            <a:r>
              <a:rPr lang="en-US" dirty="0"/>
              <a:t>	         	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83E86925-8A7C-45CB-8D79-F0CF5FFFD3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240" y="1831365"/>
                <a:ext cx="6154687" cy="844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en-US" sz="3200" dirty="0"/>
                  <a:t>	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200" i="1" baseline="-25000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𝐻𝐶𝑂</m:t>
                                      </m:r>
                                    </m:e>
                                    <m:sub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  <m:sup>
                                      <m:r>
                                        <a:rPr lang="en-US" sz="3200" i="1" dirty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  <m:r>
                                    <a:rPr lang="en-US" sz="3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𝑛𝐻</m:t>
                                  </m:r>
                                  <m:r>
                                    <a:rPr lang="en-US" sz="3200" b="0" i="1" baseline="-2500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2−</m:t>
                                  </m:r>
                                </m:sup>
                              </m:sSubSup>
                              <m:r>
                                <a:rPr lang="en-US" sz="32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𝑚𝐻</m:t>
                              </m:r>
                              <m:r>
                                <a:rPr lang="en-US" sz="3200" b="0" i="1" baseline="-2500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𝐶𝑂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⌈"/>
                              <m:endChr m:val="⌉"/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200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83E86925-8A7C-45CB-8D79-F0CF5FFF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40" y="1831365"/>
                <a:ext cx="6154687" cy="84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59696FE-2E61-4BD4-A8DC-1E1819A96C02}"/>
              </a:ext>
            </a:extLst>
          </p:cNvPr>
          <p:cNvSpPr/>
          <p:nvPr/>
        </p:nvSpPr>
        <p:spPr>
          <a:xfrm>
            <a:off x="609600" y="1831365"/>
            <a:ext cx="5421745" cy="242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3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E07F-5778-46D0-82A6-AB4A69D9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30" y="241518"/>
            <a:ext cx="10011266" cy="691736"/>
          </a:xfrm>
        </p:spPr>
        <p:txBody>
          <a:bodyPr/>
          <a:lstStyle/>
          <a:p>
            <a:r>
              <a:rPr lang="en-US" dirty="0"/>
              <a:t>Programs used to predict fiber performance </a:t>
            </a:r>
          </a:p>
        </p:txBody>
      </p:sp>
      <p:pic>
        <p:nvPicPr>
          <p:cNvPr id="1028" name="Picture 4" descr="gmsh / gmsh · GitLab">
            <a:extLst>
              <a:ext uri="{FF2B5EF4-FFF2-40B4-BE49-F238E27FC236}">
                <a16:creationId xmlns:a16="http://schemas.microsoft.com/office/drawing/2014/main" id="{8BFCCE87-CC55-4918-85F3-45CD5850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91" y="1556024"/>
            <a:ext cx="1872104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liminaries">
            <a:extLst>
              <a:ext uri="{FF2B5EF4-FFF2-40B4-BE49-F238E27FC236}">
                <a16:creationId xmlns:a16="http://schemas.microsoft.com/office/drawing/2014/main" id="{51ECCADC-66BE-4A23-9E6F-2A8E0148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1" y="4589850"/>
            <a:ext cx="3619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ython logo and symbol, meaning, history, PNG">
            <a:extLst>
              <a:ext uri="{FF2B5EF4-FFF2-40B4-BE49-F238E27FC236}">
                <a16:creationId xmlns:a16="http://schemas.microsoft.com/office/drawing/2014/main" id="{5FF8AB2C-1BDD-4F34-B223-2899CEF5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7" y="3892216"/>
            <a:ext cx="4249033" cy="2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66843C8-9397-4705-9BD6-9E631BA2F443}"/>
              </a:ext>
            </a:extLst>
          </p:cNvPr>
          <p:cNvGrpSpPr/>
          <p:nvPr/>
        </p:nvGrpSpPr>
        <p:grpSpPr>
          <a:xfrm>
            <a:off x="1743076" y="1556024"/>
            <a:ext cx="3289922" cy="1980042"/>
            <a:chOff x="1743076" y="1556024"/>
            <a:chExt cx="3289922" cy="19800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5F435C-C334-4C70-9119-EAF98B533455}"/>
                </a:ext>
              </a:extLst>
            </p:cNvPr>
            <p:cNvSpPr/>
            <p:nvPr/>
          </p:nvSpPr>
          <p:spPr>
            <a:xfrm>
              <a:off x="1743076" y="1556024"/>
              <a:ext cx="3289922" cy="19800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612B4AB8-DC51-4105-BBEA-D4303AB9C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0891" y="1697631"/>
              <a:ext cx="3054292" cy="1696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Arrow: Right 3">
            <a:extLst>
              <a:ext uri="{FF2B5EF4-FFF2-40B4-BE49-F238E27FC236}">
                <a16:creationId xmlns:a16="http://schemas.microsoft.com/office/drawing/2014/main" id="{650B9690-7B7B-4F93-83A7-951945A56772}"/>
              </a:ext>
            </a:extLst>
          </p:cNvPr>
          <p:cNvSpPr/>
          <p:nvPr/>
        </p:nvSpPr>
        <p:spPr>
          <a:xfrm>
            <a:off x="5204736" y="2230626"/>
            <a:ext cx="1463626" cy="69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31C856A-0F6A-4125-B3D0-636E2A9C98F2}"/>
              </a:ext>
            </a:extLst>
          </p:cNvPr>
          <p:cNvSpPr/>
          <p:nvPr/>
        </p:nvSpPr>
        <p:spPr>
          <a:xfrm rot="5400000">
            <a:off x="9586637" y="3341415"/>
            <a:ext cx="1376314" cy="6917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25686F-687F-4887-9749-9C710D98570D}"/>
              </a:ext>
            </a:extLst>
          </p:cNvPr>
          <p:cNvSpPr/>
          <p:nvPr/>
        </p:nvSpPr>
        <p:spPr>
          <a:xfrm rot="10800000">
            <a:off x="4910481" y="4874170"/>
            <a:ext cx="1376314" cy="69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B31F7-D85E-431A-A845-9068D73ECC6C}"/>
              </a:ext>
            </a:extLst>
          </p:cNvPr>
          <p:cNvSpPr/>
          <p:nvPr/>
        </p:nvSpPr>
        <p:spPr>
          <a:xfrm>
            <a:off x="9345612" y="2638425"/>
            <a:ext cx="1103312" cy="365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text, chime&#10;&#10;Description automatically generated">
            <a:extLst>
              <a:ext uri="{FF2B5EF4-FFF2-40B4-BE49-F238E27FC236}">
                <a16:creationId xmlns:a16="http://schemas.microsoft.com/office/drawing/2014/main" id="{FF872C7F-3A02-4BF6-AD15-6BACD4385D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131" r="7278" b="1068"/>
          <a:stretch/>
        </p:blipFill>
        <p:spPr>
          <a:xfrm>
            <a:off x="9386316" y="381376"/>
            <a:ext cx="1649945" cy="6040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772C11-A4DC-48DA-9096-CA24D9E0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Solidworks part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7697E-9ECE-4554-BDE1-EC1791CE0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095" y="1540189"/>
            <a:ext cx="4140772" cy="3777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Solidworks image of a hollow fiber module as well as a close-up view of a single fiber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Similar to a shower head of fibers suspended.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2C1936-8A70-4FAB-BB50-717CD2C04810}"/>
              </a:ext>
            </a:extLst>
          </p:cNvPr>
          <p:cNvSpPr/>
          <p:nvPr/>
        </p:nvSpPr>
        <p:spPr>
          <a:xfrm>
            <a:off x="4894258" y="3172447"/>
            <a:ext cx="3042557" cy="3019425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69B5F4-792F-4217-B086-1E2A498B0A85}"/>
              </a:ext>
            </a:extLst>
          </p:cNvPr>
          <p:cNvCxnSpPr>
            <a:cxnSpLocks/>
          </p:cNvCxnSpPr>
          <p:nvPr/>
        </p:nvCxnSpPr>
        <p:spPr>
          <a:xfrm flipV="1">
            <a:off x="7948613" y="3733799"/>
            <a:ext cx="1828800" cy="790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D0A34E-A2EC-4C25-B626-959D8647A35A}"/>
              </a:ext>
            </a:extLst>
          </p:cNvPr>
          <p:cNvCxnSpPr>
            <a:cxnSpLocks/>
          </p:cNvCxnSpPr>
          <p:nvPr/>
        </p:nvCxnSpPr>
        <p:spPr>
          <a:xfrm>
            <a:off x="7986713" y="3081338"/>
            <a:ext cx="331946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839B0D3-F5D3-4FA5-BF6B-5D5B4CBB433A}"/>
              </a:ext>
            </a:extLst>
          </p:cNvPr>
          <p:cNvSpPr txBox="1"/>
          <p:nvPr/>
        </p:nvSpPr>
        <p:spPr>
          <a:xfrm>
            <a:off x="7728365" y="2357110"/>
            <a:ext cx="144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Air Velocity 1 m/s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A1AD70-9BC5-4604-ABDE-A243BFE4D2A5}"/>
              </a:ext>
            </a:extLst>
          </p:cNvPr>
          <p:cNvGrpSpPr/>
          <p:nvPr/>
        </p:nvGrpSpPr>
        <p:grpSpPr>
          <a:xfrm>
            <a:off x="10136699" y="129320"/>
            <a:ext cx="2164058" cy="744263"/>
            <a:chOff x="10104129" y="205355"/>
            <a:chExt cx="2164058" cy="744263"/>
          </a:xfrm>
        </p:grpSpPr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4C343DE6-975E-406E-8A73-B0AABDDA64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011270" y="340511"/>
              <a:ext cx="701966" cy="516247"/>
            </a:xfrm>
            <a:prstGeom prst="bentConnector3">
              <a:avLst>
                <a:gd name="adj1" fmla="val 2314"/>
              </a:avLst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55B8EE-6776-4B5F-B015-9792F60598A1}"/>
                </a:ext>
              </a:extLst>
            </p:cNvPr>
            <p:cNvSpPr txBox="1"/>
            <p:nvPr/>
          </p:nvSpPr>
          <p:spPr>
            <a:xfrm>
              <a:off x="10501981" y="205355"/>
              <a:ext cx="1766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Low Carbon Brine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F373797-7272-4A13-BDAF-62A69F4729E0}"/>
              </a:ext>
            </a:extLst>
          </p:cNvPr>
          <p:cNvGrpSpPr/>
          <p:nvPr/>
        </p:nvGrpSpPr>
        <p:grpSpPr>
          <a:xfrm flipV="1">
            <a:off x="10302533" y="5875166"/>
            <a:ext cx="1984152" cy="1045347"/>
            <a:chOff x="10229851" y="-11885"/>
            <a:chExt cx="1984152" cy="1045347"/>
          </a:xfrm>
        </p:grpSpPr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0B1AB28C-03C0-4744-8356-94289DC6D74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84607" y="445294"/>
              <a:ext cx="633412" cy="542924"/>
            </a:xfrm>
            <a:prstGeom prst="bentConnector3">
              <a:avLst>
                <a:gd name="adj1" fmla="val 376"/>
              </a:avLst>
            </a:prstGeom>
            <a:ln w="38100"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5D4B768-364A-40E4-9A3E-BD9B48C2F69C}"/>
                </a:ext>
              </a:extLst>
            </p:cNvPr>
            <p:cNvSpPr txBox="1"/>
            <p:nvPr/>
          </p:nvSpPr>
          <p:spPr>
            <a:xfrm rot="10800000">
              <a:off x="10768244" y="-11885"/>
              <a:ext cx="14457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High Carbon Brine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07EE7E-F7A6-4EB3-A227-753E0AC8D213}"/>
              </a:ext>
            </a:extLst>
          </p:cNvPr>
          <p:cNvGrpSpPr/>
          <p:nvPr/>
        </p:nvGrpSpPr>
        <p:grpSpPr>
          <a:xfrm flipH="1" flipV="1">
            <a:off x="4374035" y="5911751"/>
            <a:ext cx="2041501" cy="768347"/>
            <a:chOff x="10229851" y="265115"/>
            <a:chExt cx="1984152" cy="768347"/>
          </a:xfrm>
        </p:grpSpPr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2DC00CEF-5813-4853-BF12-36CBFD73FCB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184607" y="445294"/>
              <a:ext cx="633412" cy="542924"/>
            </a:xfrm>
            <a:prstGeom prst="bentConnector3">
              <a:avLst>
                <a:gd name="adj1" fmla="val 376"/>
              </a:avLst>
            </a:prstGeom>
            <a:ln w="38100">
              <a:headEnd type="triangle"/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1BC0823-18F6-4620-B21C-4DFDD7E00452}"/>
                </a:ext>
              </a:extLst>
            </p:cNvPr>
            <p:cNvSpPr txBox="1"/>
            <p:nvPr/>
          </p:nvSpPr>
          <p:spPr>
            <a:xfrm rot="10800000">
              <a:off x="10768244" y="265115"/>
              <a:ext cx="144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Brine out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2892BB-E4A4-427E-9898-BD2A4B29C1C6}"/>
              </a:ext>
            </a:extLst>
          </p:cNvPr>
          <p:cNvGrpSpPr/>
          <p:nvPr/>
        </p:nvGrpSpPr>
        <p:grpSpPr>
          <a:xfrm flipH="1">
            <a:off x="4734045" y="2952202"/>
            <a:ext cx="1743895" cy="955782"/>
            <a:chOff x="10071804" y="112715"/>
            <a:chExt cx="1989799" cy="1174860"/>
          </a:xfrm>
        </p:grpSpPr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2ABC3CFC-0E16-4D21-92C8-6821442E3E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826128" y="493327"/>
              <a:ext cx="1039924" cy="548571"/>
            </a:xfrm>
            <a:prstGeom prst="bentConnector3">
              <a:avLst>
                <a:gd name="adj1" fmla="val -1031"/>
              </a:avLst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AF5C6C-6AFD-474B-A43D-94AC923315A4}"/>
                </a:ext>
              </a:extLst>
            </p:cNvPr>
            <p:cNvSpPr txBox="1"/>
            <p:nvPr/>
          </p:nvSpPr>
          <p:spPr>
            <a:xfrm>
              <a:off x="10615844" y="112715"/>
              <a:ext cx="1445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</a:rPr>
                <a:t>Brine in</a:t>
              </a:r>
            </a:p>
          </p:txBody>
        </p:sp>
      </p:grp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72B2EFF-A5D6-4F05-8B91-EB013951119E}"/>
              </a:ext>
            </a:extLst>
          </p:cNvPr>
          <p:cNvSpPr/>
          <p:nvPr/>
        </p:nvSpPr>
        <p:spPr>
          <a:xfrm>
            <a:off x="3348376" y="4693382"/>
            <a:ext cx="5037365" cy="409555"/>
          </a:xfrm>
          <a:custGeom>
            <a:avLst/>
            <a:gdLst>
              <a:gd name="connsiteX0" fmla="*/ 0 w 4065815"/>
              <a:gd name="connsiteY0" fmla="*/ 90721 h 409542"/>
              <a:gd name="connsiteX1" fmla="*/ 97972 w 4065815"/>
              <a:gd name="connsiteY1" fmla="*/ 98885 h 409542"/>
              <a:gd name="connsiteX2" fmla="*/ 1200150 w 4065815"/>
              <a:gd name="connsiteY2" fmla="*/ 107050 h 409542"/>
              <a:gd name="connsiteX3" fmla="*/ 2114550 w 4065815"/>
              <a:gd name="connsiteY3" fmla="*/ 409128 h 409542"/>
              <a:gd name="connsiteX4" fmla="*/ 3028950 w 4065815"/>
              <a:gd name="connsiteY4" fmla="*/ 33571 h 409542"/>
              <a:gd name="connsiteX5" fmla="*/ 4065815 w 4065815"/>
              <a:gd name="connsiteY5" fmla="*/ 41735 h 409542"/>
              <a:gd name="connsiteX0" fmla="*/ 711295 w 4777110"/>
              <a:gd name="connsiteY0" fmla="*/ 90721 h 409551"/>
              <a:gd name="connsiteX1" fmla="*/ 1003 w 4777110"/>
              <a:gd name="connsiteY1" fmla="*/ 66228 h 409551"/>
              <a:gd name="connsiteX2" fmla="*/ 1911445 w 4777110"/>
              <a:gd name="connsiteY2" fmla="*/ 107050 h 409551"/>
              <a:gd name="connsiteX3" fmla="*/ 2825845 w 4777110"/>
              <a:gd name="connsiteY3" fmla="*/ 409128 h 409551"/>
              <a:gd name="connsiteX4" fmla="*/ 3740245 w 4777110"/>
              <a:gd name="connsiteY4" fmla="*/ 33571 h 409551"/>
              <a:gd name="connsiteX5" fmla="*/ 4777110 w 4777110"/>
              <a:gd name="connsiteY5" fmla="*/ 41735 h 409551"/>
              <a:gd name="connsiteX0" fmla="*/ 0 w 5755822"/>
              <a:gd name="connsiteY0" fmla="*/ 131542 h 409551"/>
              <a:gd name="connsiteX1" fmla="*/ 979715 w 5755822"/>
              <a:gd name="connsiteY1" fmla="*/ 66228 h 409551"/>
              <a:gd name="connsiteX2" fmla="*/ 2890157 w 5755822"/>
              <a:gd name="connsiteY2" fmla="*/ 107050 h 409551"/>
              <a:gd name="connsiteX3" fmla="*/ 3804557 w 5755822"/>
              <a:gd name="connsiteY3" fmla="*/ 409128 h 409551"/>
              <a:gd name="connsiteX4" fmla="*/ 4718957 w 5755822"/>
              <a:gd name="connsiteY4" fmla="*/ 33571 h 409551"/>
              <a:gd name="connsiteX5" fmla="*/ 5755822 w 5755822"/>
              <a:gd name="connsiteY5" fmla="*/ 41735 h 409551"/>
              <a:gd name="connsiteX0" fmla="*/ 0 w 5755822"/>
              <a:gd name="connsiteY0" fmla="*/ 131542 h 409555"/>
              <a:gd name="connsiteX1" fmla="*/ 2081893 w 5755822"/>
              <a:gd name="connsiteY1" fmla="*/ 49899 h 409555"/>
              <a:gd name="connsiteX2" fmla="*/ 2890157 w 5755822"/>
              <a:gd name="connsiteY2" fmla="*/ 107050 h 409555"/>
              <a:gd name="connsiteX3" fmla="*/ 3804557 w 5755822"/>
              <a:gd name="connsiteY3" fmla="*/ 409128 h 409555"/>
              <a:gd name="connsiteX4" fmla="*/ 4718957 w 5755822"/>
              <a:gd name="connsiteY4" fmla="*/ 33571 h 409555"/>
              <a:gd name="connsiteX5" fmla="*/ 5755822 w 5755822"/>
              <a:gd name="connsiteY5" fmla="*/ 41735 h 409555"/>
              <a:gd name="connsiteX0" fmla="*/ 0 w 5037365"/>
              <a:gd name="connsiteY0" fmla="*/ 49899 h 409555"/>
              <a:gd name="connsiteX1" fmla="*/ 1363436 w 5037365"/>
              <a:gd name="connsiteY1" fmla="*/ 49899 h 409555"/>
              <a:gd name="connsiteX2" fmla="*/ 2171700 w 5037365"/>
              <a:gd name="connsiteY2" fmla="*/ 107050 h 409555"/>
              <a:gd name="connsiteX3" fmla="*/ 3086100 w 5037365"/>
              <a:gd name="connsiteY3" fmla="*/ 409128 h 409555"/>
              <a:gd name="connsiteX4" fmla="*/ 4000500 w 5037365"/>
              <a:gd name="connsiteY4" fmla="*/ 33571 h 409555"/>
              <a:gd name="connsiteX5" fmla="*/ 5037365 w 5037365"/>
              <a:gd name="connsiteY5" fmla="*/ 41735 h 40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7365" h="409555">
                <a:moveTo>
                  <a:pt x="0" y="49899"/>
                </a:moveTo>
                <a:cubicBezTo>
                  <a:pt x="32657" y="52620"/>
                  <a:pt x="1330779" y="47178"/>
                  <a:pt x="1363436" y="49899"/>
                </a:cubicBezTo>
                <a:cubicBezTo>
                  <a:pt x="1563461" y="52620"/>
                  <a:pt x="1884589" y="47179"/>
                  <a:pt x="2171700" y="107050"/>
                </a:cubicBezTo>
                <a:cubicBezTo>
                  <a:pt x="2458811" y="166921"/>
                  <a:pt x="2781300" y="421374"/>
                  <a:pt x="3086100" y="409128"/>
                </a:cubicBezTo>
                <a:cubicBezTo>
                  <a:pt x="3390900" y="396882"/>
                  <a:pt x="3675289" y="94803"/>
                  <a:pt x="4000500" y="33571"/>
                </a:cubicBezTo>
                <a:cubicBezTo>
                  <a:pt x="4325711" y="-27661"/>
                  <a:pt x="4681538" y="7037"/>
                  <a:pt x="5037365" y="41735"/>
                </a:cubicBezTo>
              </a:path>
            </a:pathLst>
          </a:cu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1DF55F4-A19F-4587-91E8-386BB6D66A40}"/>
              </a:ext>
            </a:extLst>
          </p:cNvPr>
          <p:cNvSpPr txBox="1"/>
          <p:nvPr/>
        </p:nvSpPr>
        <p:spPr>
          <a:xfrm>
            <a:off x="3448499" y="4773599"/>
            <a:ext cx="144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Air Velocity</a:t>
            </a:r>
          </a:p>
        </p:txBody>
      </p:sp>
    </p:spTree>
    <p:extLst>
      <p:ext uri="{BB962C8B-B14F-4D97-AF65-F5344CB8AC3E}">
        <p14:creationId xmlns:p14="http://schemas.microsoft.com/office/powerpoint/2010/main" val="2779068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5F435C-C334-4C70-9119-EAF98B533455}"/>
              </a:ext>
            </a:extLst>
          </p:cNvPr>
          <p:cNvSpPr/>
          <p:nvPr/>
        </p:nvSpPr>
        <p:spPr>
          <a:xfrm>
            <a:off x="6981095" y="1464196"/>
            <a:ext cx="2110819" cy="2066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BE07F-5778-46D0-82A6-AB4A69D9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30" y="241518"/>
            <a:ext cx="10011266" cy="691736"/>
          </a:xfrm>
        </p:spPr>
        <p:txBody>
          <a:bodyPr>
            <a:normAutofit/>
          </a:bodyPr>
          <a:lstStyle/>
          <a:p>
            <a:r>
              <a:rPr lang="en-US" dirty="0"/>
              <a:t>Next program is </a:t>
            </a:r>
            <a:r>
              <a:rPr lang="en-US" dirty="0" err="1"/>
              <a:t>Gmsh</a:t>
            </a:r>
            <a:endParaRPr lang="en-US" dirty="0"/>
          </a:p>
        </p:txBody>
      </p:sp>
      <p:pic>
        <p:nvPicPr>
          <p:cNvPr id="1028" name="Picture 4" descr="gmsh / gmsh · GitLab">
            <a:extLst>
              <a:ext uri="{FF2B5EF4-FFF2-40B4-BE49-F238E27FC236}">
                <a16:creationId xmlns:a16="http://schemas.microsoft.com/office/drawing/2014/main" id="{8BFCCE87-CC55-4918-85F3-45CD5850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91" y="1556024"/>
            <a:ext cx="1872104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liminaries">
            <a:extLst>
              <a:ext uri="{FF2B5EF4-FFF2-40B4-BE49-F238E27FC236}">
                <a16:creationId xmlns:a16="http://schemas.microsoft.com/office/drawing/2014/main" id="{51ECCADC-66BE-4A23-9E6F-2A8E0148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1" y="4589850"/>
            <a:ext cx="36195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ython logo and symbol, meaning, history, PNG">
            <a:extLst>
              <a:ext uri="{FF2B5EF4-FFF2-40B4-BE49-F238E27FC236}">
                <a16:creationId xmlns:a16="http://schemas.microsoft.com/office/drawing/2014/main" id="{5FF8AB2C-1BDD-4F34-B223-2899CEF5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7" y="3892216"/>
            <a:ext cx="4249033" cy="2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12B4AB8-DC51-4105-BBEA-D4303AB9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11" y="1688097"/>
            <a:ext cx="3054292" cy="16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50B9690-7B7B-4F93-83A7-951945A56772}"/>
              </a:ext>
            </a:extLst>
          </p:cNvPr>
          <p:cNvSpPr/>
          <p:nvPr/>
        </p:nvSpPr>
        <p:spPr>
          <a:xfrm>
            <a:off x="5204736" y="2230626"/>
            <a:ext cx="1463626" cy="69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31C856A-0F6A-4125-B3D0-636E2A9C98F2}"/>
              </a:ext>
            </a:extLst>
          </p:cNvPr>
          <p:cNvSpPr/>
          <p:nvPr/>
        </p:nvSpPr>
        <p:spPr>
          <a:xfrm rot="5400000">
            <a:off x="9586637" y="3341415"/>
            <a:ext cx="1376314" cy="6917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25686F-687F-4887-9749-9C710D98570D}"/>
              </a:ext>
            </a:extLst>
          </p:cNvPr>
          <p:cNvSpPr/>
          <p:nvPr/>
        </p:nvSpPr>
        <p:spPr>
          <a:xfrm rot="10800000">
            <a:off x="4910481" y="4874170"/>
            <a:ext cx="1376314" cy="69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B31F7-D85E-431A-A845-9068D73ECC6C}"/>
              </a:ext>
            </a:extLst>
          </p:cNvPr>
          <p:cNvSpPr/>
          <p:nvPr/>
        </p:nvSpPr>
        <p:spPr>
          <a:xfrm>
            <a:off x="9345612" y="2638425"/>
            <a:ext cx="1103312" cy="365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E1C3B7-AD50-411D-A7ED-EB992EE80D6C}"/>
              </a:ext>
            </a:extLst>
          </p:cNvPr>
          <p:cNvSpPr/>
          <p:nvPr/>
        </p:nvSpPr>
        <p:spPr>
          <a:xfrm>
            <a:off x="6974438" y="2157649"/>
            <a:ext cx="4638675" cy="3969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E1C4B-BE22-4745-A424-9E26F6BAE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36" y="662728"/>
            <a:ext cx="8911687" cy="1280890"/>
          </a:xfrm>
        </p:spPr>
        <p:txBody>
          <a:bodyPr/>
          <a:lstStyle/>
          <a:p>
            <a:r>
              <a:rPr lang="en-US" dirty="0" err="1"/>
              <a:t>Gmsh</a:t>
            </a:r>
            <a:r>
              <a:rPr lang="en-US" dirty="0"/>
              <a:t> – Wire frame for single fiber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2D4B5D-6890-4FEC-8701-8B99869CB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7487" y="2253417"/>
            <a:ext cx="4452576" cy="377825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7B25F-5DA3-4C29-B172-9D3FBB40C4A0}"/>
              </a:ext>
            </a:extLst>
          </p:cNvPr>
          <p:cNvSpPr txBox="1">
            <a:spLocks/>
          </p:cNvSpPr>
          <p:nvPr/>
        </p:nvSpPr>
        <p:spPr>
          <a:xfrm>
            <a:off x="2352295" y="2349814"/>
            <a:ext cx="4140772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0000"/>
                </a:solidFill>
              </a:rPr>
              <a:t>Close up view of single fiber from </a:t>
            </a:r>
            <a:r>
              <a:rPr lang="en-US" sz="1600" dirty="0" err="1">
                <a:solidFill>
                  <a:srgbClr val="000000"/>
                </a:solidFill>
              </a:rPr>
              <a:t>Gmsh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Import the file into </a:t>
            </a:r>
            <a:r>
              <a:rPr lang="en-US" sz="1600" dirty="0" err="1">
                <a:solidFill>
                  <a:srgbClr val="000000"/>
                </a:solidFill>
              </a:rPr>
              <a:t>Gmsh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Break important parts of the structure into little volumes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The governing equation, flux, is solved on the vertices of the triangle</a:t>
            </a:r>
          </a:p>
        </p:txBody>
      </p:sp>
    </p:spTree>
    <p:extLst>
      <p:ext uri="{BB962C8B-B14F-4D97-AF65-F5344CB8AC3E}">
        <p14:creationId xmlns:p14="http://schemas.microsoft.com/office/powerpoint/2010/main" val="1152046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BE07F-5778-46D0-82A6-AB4A69D9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130" y="241518"/>
            <a:ext cx="10011266" cy="691736"/>
          </a:xfrm>
        </p:spPr>
        <p:txBody>
          <a:bodyPr>
            <a:normAutofit/>
          </a:bodyPr>
          <a:lstStyle/>
          <a:p>
            <a:r>
              <a:rPr lang="en-US" dirty="0"/>
              <a:t>Next program is </a:t>
            </a:r>
            <a:r>
              <a:rPr lang="en-US" dirty="0" err="1"/>
              <a:t>Gmsh</a:t>
            </a:r>
            <a:endParaRPr lang="en-US" dirty="0"/>
          </a:p>
        </p:txBody>
      </p:sp>
      <p:pic>
        <p:nvPicPr>
          <p:cNvPr id="1028" name="Picture 4" descr="gmsh / gmsh · GitLab">
            <a:extLst>
              <a:ext uri="{FF2B5EF4-FFF2-40B4-BE49-F238E27FC236}">
                <a16:creationId xmlns:a16="http://schemas.microsoft.com/office/drawing/2014/main" id="{8BFCCE87-CC55-4918-85F3-45CD5850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91" y="1556024"/>
            <a:ext cx="1872104" cy="18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2F775B0-5C8E-447C-9E85-B03126BE1A56}"/>
              </a:ext>
            </a:extLst>
          </p:cNvPr>
          <p:cNvGrpSpPr/>
          <p:nvPr/>
        </p:nvGrpSpPr>
        <p:grpSpPr>
          <a:xfrm>
            <a:off x="638169" y="4481780"/>
            <a:ext cx="3826259" cy="1450245"/>
            <a:chOff x="638169" y="4481780"/>
            <a:chExt cx="3826259" cy="14502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A5F435C-C334-4C70-9119-EAF98B533455}"/>
                </a:ext>
              </a:extLst>
            </p:cNvPr>
            <p:cNvSpPr/>
            <p:nvPr/>
          </p:nvSpPr>
          <p:spPr>
            <a:xfrm>
              <a:off x="638169" y="4481780"/>
              <a:ext cx="3826259" cy="145024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Preliminaries">
              <a:extLst>
                <a:ext uri="{FF2B5EF4-FFF2-40B4-BE49-F238E27FC236}">
                  <a16:creationId xmlns:a16="http://schemas.microsoft.com/office/drawing/2014/main" id="{51ECCADC-66BE-4A23-9E6F-2A8E01481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548" y="4578252"/>
              <a:ext cx="3619500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6" name="Picture 12" descr="Python logo and symbol, meaning, history, PNG">
            <a:extLst>
              <a:ext uri="{FF2B5EF4-FFF2-40B4-BE49-F238E27FC236}">
                <a16:creationId xmlns:a16="http://schemas.microsoft.com/office/drawing/2014/main" id="{5FF8AB2C-1BDD-4F34-B223-2899CEF5A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47" y="3892216"/>
            <a:ext cx="4249033" cy="265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12B4AB8-DC51-4105-BBEA-D4303AB9C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11" y="1688097"/>
            <a:ext cx="3054292" cy="16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50B9690-7B7B-4F93-83A7-951945A56772}"/>
              </a:ext>
            </a:extLst>
          </p:cNvPr>
          <p:cNvSpPr/>
          <p:nvPr/>
        </p:nvSpPr>
        <p:spPr>
          <a:xfrm>
            <a:off x="5204736" y="2230626"/>
            <a:ext cx="1463626" cy="69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31C856A-0F6A-4125-B3D0-636E2A9C98F2}"/>
              </a:ext>
            </a:extLst>
          </p:cNvPr>
          <p:cNvSpPr/>
          <p:nvPr/>
        </p:nvSpPr>
        <p:spPr>
          <a:xfrm rot="5400000">
            <a:off x="9586637" y="3341415"/>
            <a:ext cx="1376314" cy="6917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25686F-687F-4887-9749-9C710D98570D}"/>
              </a:ext>
            </a:extLst>
          </p:cNvPr>
          <p:cNvSpPr/>
          <p:nvPr/>
        </p:nvSpPr>
        <p:spPr>
          <a:xfrm rot="10800000">
            <a:off x="4910481" y="4874170"/>
            <a:ext cx="1376314" cy="691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5B31F7-D85E-431A-A845-9068D73ECC6C}"/>
              </a:ext>
            </a:extLst>
          </p:cNvPr>
          <p:cNvSpPr/>
          <p:nvPr/>
        </p:nvSpPr>
        <p:spPr>
          <a:xfrm>
            <a:off x="9345612" y="2638425"/>
            <a:ext cx="1103312" cy="365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3253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61E09A711A341A6BD84967243E3E6" ma:contentTypeVersion="5" ma:contentTypeDescription="Create a new document." ma:contentTypeScope="" ma:versionID="184d01f8b6651ef491c04a280900c4d8">
  <xsd:schema xmlns:xsd="http://www.w3.org/2001/XMLSchema" xmlns:xs="http://www.w3.org/2001/XMLSchema" xmlns:p="http://schemas.microsoft.com/office/2006/metadata/properties" xmlns:ns2="733471e0-cab7-42a4-84c0-1dd6f53c93a6" targetNamespace="http://schemas.microsoft.com/office/2006/metadata/properties" ma:root="true" ma:fieldsID="96747094deaff220c4f0924dc97678a0" ns2:_="">
    <xsd:import namespace="733471e0-cab7-42a4-84c0-1dd6f53c93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471e0-cab7-42a4-84c0-1dd6f53c9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F8188-0BAD-48A5-A254-839082A1FF9F}">
  <ds:schemaRefs>
    <ds:schemaRef ds:uri="http://purl.org/dc/elements/1.1/"/>
    <ds:schemaRef ds:uri="http://schemas.microsoft.com/office/2006/metadata/properties"/>
    <ds:schemaRef ds:uri="http://purl.org/dc/terms/"/>
    <ds:schemaRef ds:uri="733471e0-cab7-42a4-84c0-1dd6f53c9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C7E099-8B14-4164-B3F5-73D8088DB9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0764BE-35E7-489A-887B-8F4FA37BE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3471e0-cab7-42a4-84c0-1dd6f53c93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569</Words>
  <Application>Microsoft Office PowerPoint</Application>
  <PresentationFormat>Widescreen</PresentationFormat>
  <Paragraphs>77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Wingdings 3</vt:lpstr>
      <vt:lpstr>Wisp</vt:lpstr>
      <vt:lpstr>Direct Air Capture Using  Moisture Swing Chemistry</vt:lpstr>
      <vt:lpstr>Overall objective</vt:lpstr>
      <vt:lpstr>Moister Swing Phenomenon </vt:lpstr>
      <vt:lpstr>Governing Equation </vt:lpstr>
      <vt:lpstr>Programs used to predict fiber performance </vt:lpstr>
      <vt:lpstr>Solidworks part </vt:lpstr>
      <vt:lpstr>Next program is Gmsh</vt:lpstr>
      <vt:lpstr>Gmsh – Wire frame for single fiber</vt:lpstr>
      <vt:lpstr>Next program is Gmsh</vt:lpstr>
      <vt:lpstr>Using Fenics Project </vt:lpstr>
      <vt:lpstr>Air Side Mass Transfer Resistance </vt:lpstr>
      <vt:lpstr>Wrap up   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Air Capture Using a Moisture Swing Chemistry</dc:title>
  <dc:creator>Ryan J Stratton</dc:creator>
  <cp:lastModifiedBy>Ryan J Stratton</cp:lastModifiedBy>
  <cp:revision>14</cp:revision>
  <dcterms:created xsi:type="dcterms:W3CDTF">2021-03-10T23:22:25Z</dcterms:created>
  <dcterms:modified xsi:type="dcterms:W3CDTF">2021-04-03T02:32:00Z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0x0101004E361E09A711A341A6BD84967243E3E6</vt:lpwstr>
  </property>
</Properties>
</file>